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7" r:id="rId6"/>
    <p:sldId id="261" r:id="rId7"/>
    <p:sldId id="262" r:id="rId8"/>
    <p:sldId id="263" r:id="rId9"/>
    <p:sldId id="258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9721-301E-42B9-A526-F5B8D2C1D07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6EDF-9938-4102-96C2-69C1CE28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9721-301E-42B9-A526-F5B8D2C1D07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6EDF-9938-4102-96C2-69C1CE28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9721-301E-42B9-A526-F5B8D2C1D07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6EDF-9938-4102-96C2-69C1CE28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8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9721-301E-42B9-A526-F5B8D2C1D07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6EDF-9938-4102-96C2-69C1CE28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7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9721-301E-42B9-A526-F5B8D2C1D07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6EDF-9938-4102-96C2-69C1CE28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0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9721-301E-42B9-A526-F5B8D2C1D07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6EDF-9938-4102-96C2-69C1CE28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8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9721-301E-42B9-A526-F5B8D2C1D07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6EDF-9938-4102-96C2-69C1CE28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3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9721-301E-42B9-A526-F5B8D2C1D07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6EDF-9938-4102-96C2-69C1CE28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9721-301E-42B9-A526-F5B8D2C1D07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6EDF-9938-4102-96C2-69C1CE28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4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9721-301E-42B9-A526-F5B8D2C1D07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6EDF-9938-4102-96C2-69C1CE28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2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9721-301E-42B9-A526-F5B8D2C1D07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6EDF-9938-4102-96C2-69C1CE28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E9721-301E-42B9-A526-F5B8D2C1D07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6EDF-9938-4102-96C2-69C1CE28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9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9626" y="1214438"/>
            <a:ext cx="8132748" cy="2387600"/>
          </a:xfrm>
        </p:spPr>
        <p:txBody>
          <a:bodyPr>
            <a:normAutofit fontScale="90000"/>
          </a:bodyPr>
          <a:lstStyle/>
          <a:p>
            <a:r>
              <a:rPr lang="en-US" sz="11500" b="1" dirty="0">
                <a:latin typeface="Freestyle Script" panose="030804020302050B0404" pitchFamily="66" charset="0"/>
              </a:rPr>
              <a:t>Walt Disney Elementary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5976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entury Schoolbook" panose="02040604050505020304" pitchFamily="18" charset="0"/>
              </a:rPr>
              <a:t>Board of Education Update | Dec. 6, 2022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A554B5F-B345-8C40-E923-A396C533990C}"/>
              </a:ext>
            </a:extLst>
          </p:cNvPr>
          <p:cNvSpPr txBox="1">
            <a:spLocks/>
          </p:cNvSpPr>
          <p:nvPr/>
        </p:nvSpPr>
        <p:spPr>
          <a:xfrm>
            <a:off x="1524000" y="4486542"/>
            <a:ext cx="9144000" cy="1068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latin typeface="Century Schoolbook" panose="02040604050505020304" pitchFamily="18" charset="0"/>
              </a:rPr>
              <a:t>Dr. Dan Zdanowski, Principal</a:t>
            </a:r>
          </a:p>
          <a:p>
            <a:pPr>
              <a:lnSpc>
                <a:spcPct val="70000"/>
              </a:lnSpc>
            </a:pPr>
            <a:r>
              <a:rPr lang="en-US" sz="2800" dirty="0">
                <a:latin typeface="Century Schoolbook" panose="02040604050505020304" pitchFamily="18" charset="0"/>
              </a:rPr>
              <a:t>Costa Tavelaris, Assistant Principal</a:t>
            </a:r>
          </a:p>
          <a:p>
            <a:pPr>
              <a:lnSpc>
                <a:spcPct val="70000"/>
              </a:lnSpc>
            </a:pPr>
            <a:r>
              <a:rPr lang="en-US" sz="2800" dirty="0">
                <a:latin typeface="Century Schoolbook" panose="02040604050505020304" pitchFamily="18" charset="0"/>
              </a:rPr>
              <a:t>Katie Picha, School Counselor and SEIT Representative</a:t>
            </a:r>
          </a:p>
          <a:p>
            <a:pPr>
              <a:lnSpc>
                <a:spcPct val="70000"/>
              </a:lnSpc>
            </a:pPr>
            <a:r>
              <a:rPr lang="en-US" sz="2800" dirty="0">
                <a:latin typeface="Century Schoolbook" panose="02040604050505020304" pitchFamily="18" charset="0"/>
              </a:rPr>
              <a:t>Peter Sacheli, Building Math Teacher and ILT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4198491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9626" y="1214438"/>
            <a:ext cx="8132748" cy="2387600"/>
          </a:xfrm>
        </p:spPr>
        <p:txBody>
          <a:bodyPr>
            <a:normAutofit fontScale="90000"/>
          </a:bodyPr>
          <a:lstStyle/>
          <a:p>
            <a:r>
              <a:rPr lang="en-US" sz="11500" b="1" dirty="0">
                <a:latin typeface="Freestyle Script" panose="030804020302050B0404" pitchFamily="66" charset="0"/>
              </a:rPr>
              <a:t>Walt Disney Elementary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5976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entury Schoolbook" panose="02040604050505020304" pitchFamily="18" charset="0"/>
              </a:rPr>
              <a:t>Board of Education Update | Dec. 6, 2022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A554B5F-B345-8C40-E923-A396C533990C}"/>
              </a:ext>
            </a:extLst>
          </p:cNvPr>
          <p:cNvSpPr txBox="1">
            <a:spLocks/>
          </p:cNvSpPr>
          <p:nvPr/>
        </p:nvSpPr>
        <p:spPr>
          <a:xfrm>
            <a:off x="1524000" y="4486542"/>
            <a:ext cx="9144000" cy="1068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latin typeface="Century Schoolbook" panose="02040604050505020304" pitchFamily="18" charset="0"/>
              </a:rPr>
              <a:t>Dr. Dan Zdanowski, Principal</a:t>
            </a:r>
          </a:p>
          <a:p>
            <a:pPr>
              <a:lnSpc>
                <a:spcPct val="70000"/>
              </a:lnSpc>
            </a:pPr>
            <a:r>
              <a:rPr lang="en-US" sz="2800" dirty="0">
                <a:latin typeface="Century Schoolbook" panose="02040604050505020304" pitchFamily="18" charset="0"/>
              </a:rPr>
              <a:t>Costa Tavelaris, Assistant Principal</a:t>
            </a:r>
          </a:p>
          <a:p>
            <a:pPr>
              <a:lnSpc>
                <a:spcPct val="70000"/>
              </a:lnSpc>
            </a:pPr>
            <a:r>
              <a:rPr lang="en-US" sz="2800" dirty="0">
                <a:latin typeface="Century Schoolbook" panose="02040604050505020304" pitchFamily="18" charset="0"/>
              </a:rPr>
              <a:t>Katie Picha, School Counselor and SEIT Representative</a:t>
            </a:r>
          </a:p>
          <a:p>
            <a:pPr>
              <a:lnSpc>
                <a:spcPct val="70000"/>
              </a:lnSpc>
            </a:pPr>
            <a:r>
              <a:rPr lang="en-US" sz="2800" dirty="0">
                <a:latin typeface="Century Schoolbook" panose="02040604050505020304" pitchFamily="18" charset="0"/>
              </a:rPr>
              <a:t>Peter Sacheli, Building Math Teacher and ILT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262450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atin typeface="Freestyle Script" panose="030804020302050B0404" pitchFamily="66" charset="0"/>
              </a:rPr>
              <a:t>Topics of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District Goals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Building Pillars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Family and Community Engagement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DEI and Restorative Practices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Access to Rigorous Instruction</a:t>
            </a:r>
          </a:p>
        </p:txBody>
      </p:sp>
    </p:spTree>
    <p:extLst>
      <p:ext uri="{BB962C8B-B14F-4D97-AF65-F5344CB8AC3E}">
        <p14:creationId xmlns:p14="http://schemas.microsoft.com/office/powerpoint/2010/main" val="147948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atin typeface="Freestyle Script" panose="030804020302050B0404" pitchFamily="66" charset="0"/>
              </a:rPr>
              <a:t>District Goals 2022-23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Cultivate a welcoming, affirming, and equitable environment where barriers are removed, empowering growth, learning and success for all​</a:t>
            </a:r>
          </a:p>
          <a:p>
            <a:endParaRPr lang="en-US" dirty="0">
              <a:latin typeface="Century Schoolbook" panose="02040604050505020304" pitchFamily="18" charset="0"/>
            </a:endParaRPr>
          </a:p>
          <a:p>
            <a:r>
              <a:rPr lang="en-US" dirty="0">
                <a:latin typeface="Century Schoolbook" panose="02040604050505020304" pitchFamily="18" charset="0"/>
              </a:rPr>
              <a:t>Maximize student growth by being responsive to the academic and social-emotional needs of the learning community​</a:t>
            </a:r>
          </a:p>
          <a:p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5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atin typeface="Freestyle Script" panose="030804020302050B0404" pitchFamily="66" charset="0"/>
              </a:rPr>
              <a:t>Building Goals 2022-23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9C16B83-0418-2AB4-7780-FDEE99644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19" y="718381"/>
            <a:ext cx="10747761" cy="60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2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atin typeface="Freestyle Script" panose="030804020302050B0404" pitchFamily="66" charset="0"/>
              </a:rPr>
              <a:t>Family and Community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9468028" cy="41973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>
                <a:latin typeface="Century Schoolbook" panose="02040604050505020304" pitchFamily="18" charset="0"/>
              </a:rPr>
              <a:t>Significant Accomplishments: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Increased PTO participation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Increased access to SIT meetings by sharing recording of virtual meetings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Increased number of school-based volunteers 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Increased social media engagement 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Launched new, year-round, online school store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More than 1,000 views of our new monthly e-newsletter, The Disney Digest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More than 500 attendees at Walt Disney Elementary’s Fall Fest</a:t>
            </a:r>
          </a:p>
          <a:p>
            <a:endParaRPr lang="en-US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b="1" u="sng" dirty="0">
                <a:latin typeface="Century Schoolbook" panose="02040604050505020304" pitchFamily="18" charset="0"/>
              </a:rPr>
              <a:t>Next Steps: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School website redesign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Winter and spring school and community events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Collaborating with WDPTO to develop a long-range strategic plan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F9D88BE4-3433-80DE-E53B-ECE5BA2B9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87"/>
          <a:stretch/>
        </p:blipFill>
        <p:spPr>
          <a:xfrm>
            <a:off x="10306228" y="538385"/>
            <a:ext cx="1693910" cy="55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74F2EB-3476-0BC6-EADB-90795A6FDD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1" r="-2" b="8650"/>
          <a:stretch/>
        </p:blipFill>
        <p:spPr>
          <a:xfrm>
            <a:off x="1059427" y="494269"/>
            <a:ext cx="5000292" cy="2728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8B38FF-54DC-2F0E-EEFB-28A5DD8FDF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58" r="2" b="20345"/>
          <a:stretch/>
        </p:blipFill>
        <p:spPr>
          <a:xfrm>
            <a:off x="6137641" y="494269"/>
            <a:ext cx="4994932" cy="2728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D46AD8-82E3-F5A2-CD3C-1B3417D1A4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33237"/>
          <a:stretch/>
        </p:blipFill>
        <p:spPr>
          <a:xfrm>
            <a:off x="1059427" y="3277197"/>
            <a:ext cx="5006593" cy="2406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7B4CC0-6B30-DB2C-A834-A19454AAA1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736" r="2" b="16157"/>
          <a:stretch/>
        </p:blipFill>
        <p:spPr>
          <a:xfrm>
            <a:off x="6137641" y="3277197"/>
            <a:ext cx="5005182" cy="240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7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atin typeface="Freestyle Script" panose="030804020302050B0404" pitchFamily="66" charset="0"/>
              </a:rPr>
              <a:t>DEI and Restorative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623701"/>
            <a:ext cx="9280020" cy="41874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>
                <a:latin typeface="Century Schoolbook" panose="02040604050505020304" pitchFamily="18" charset="0"/>
              </a:rPr>
              <a:t>Significant Accomplishments: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Staff survey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Monthly common professional learning experiences with staff pertaining to circles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Monthly building-wide, standards-aligned, circle questions 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Building pairs established for common circle questions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Created a video of students sharing their perspectives on building-wide circles with staff</a:t>
            </a:r>
          </a:p>
          <a:p>
            <a:pPr marL="0" indent="0">
              <a:buNone/>
            </a:pPr>
            <a:endParaRPr lang="en-US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b="1" u="sng" dirty="0">
                <a:latin typeface="Century Schoolbook" panose="02040604050505020304" pitchFamily="18" charset="0"/>
              </a:rPr>
              <a:t>Next Steps: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Vertically align book titles to support common circle questions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Monthly common professional learning experiences with staff pertaining to the NYS CR-SE framework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Emphasize areas of overlap between the building’s circle questions and the                        NYS CR-SE framework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BCE95-F962-3B03-B1B3-74F2AA3FCA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5" t="-47" r="61401" b="47"/>
          <a:stretch/>
        </p:blipFill>
        <p:spPr>
          <a:xfrm>
            <a:off x="10306228" y="538385"/>
            <a:ext cx="1693910" cy="55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2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D49882-4018-B63C-B084-8D81C1FA8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883" y="524167"/>
            <a:ext cx="4914117" cy="5079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9B059B-DBC4-E400-2CA7-1D73D097C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59000"/>
            <a:ext cx="5291667" cy="25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0EE61-2F41-ACE8-6650-4411653894DA}"/>
              </a:ext>
            </a:extLst>
          </p:cNvPr>
          <p:cNvSpPr txBox="1"/>
          <p:nvPr/>
        </p:nvSpPr>
        <p:spPr>
          <a:xfrm>
            <a:off x="1264127" y="5647946"/>
            <a:ext cx="4749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entury Schoolbook" panose="02040604050505020304" pitchFamily="18" charset="0"/>
              </a:rPr>
              <a:t>Disney first-grade students organizing their own community circle at snack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65879-4202-F1FF-2598-123C32F82FF5}"/>
              </a:ext>
            </a:extLst>
          </p:cNvPr>
          <p:cNvSpPr txBox="1"/>
          <p:nvPr/>
        </p:nvSpPr>
        <p:spPr>
          <a:xfrm>
            <a:off x="6096001" y="4828013"/>
            <a:ext cx="529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entury Schoolbook" panose="02040604050505020304" pitchFamily="18" charset="0"/>
              </a:rPr>
              <a:t>Disney fourth- and fifth-graders filming a video to share their circle perspectives with staff</a:t>
            </a:r>
          </a:p>
        </p:txBody>
      </p:sp>
    </p:spTree>
    <p:extLst>
      <p:ext uri="{BB962C8B-B14F-4D97-AF65-F5344CB8AC3E}">
        <p14:creationId xmlns:p14="http://schemas.microsoft.com/office/powerpoint/2010/main" val="16918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atin typeface="Freestyle Script" panose="030804020302050B0404" pitchFamily="66" charset="0"/>
              </a:rPr>
              <a:t>Access to Rigorous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0688"/>
            <a:ext cx="9692121" cy="41105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>
                <a:latin typeface="Century Schoolbook" panose="02040604050505020304" pitchFamily="18" charset="0"/>
              </a:rPr>
              <a:t>Significant Accomplishments: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Monthly common professional learning experiences with staff pertaining to the Everyday Math program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Common data-driven dialogue protocol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Quarterly progress monitoring systems with grade-level teams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Structures to support the implementation of the Next Generation Learning Standards</a:t>
            </a:r>
          </a:p>
          <a:p>
            <a:pPr marL="0" indent="0">
              <a:buNone/>
            </a:pPr>
            <a:endParaRPr lang="en-US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b="1" u="sng" dirty="0">
                <a:latin typeface="Century Schoolbook" panose="02040604050505020304" pitchFamily="18" charset="0"/>
              </a:rPr>
              <a:t>Next Steps: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Refinement of MTSS data collection processes 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Student and family </a:t>
            </a:r>
            <a:r>
              <a:rPr lang="en-US" dirty="0" err="1">
                <a:latin typeface="Century Schoolbook" panose="02040604050505020304" pitchFamily="18" charset="0"/>
              </a:rPr>
              <a:t>i</a:t>
            </a:r>
            <a:r>
              <a:rPr lang="en-US" dirty="0">
                <a:latin typeface="Century Schoolbook" panose="02040604050505020304" pitchFamily="18" charset="0"/>
              </a:rPr>
              <a:t>-Ready engagement 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Art/Library/Classroom integrated writing project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4D45B-C6F7-DF2F-252A-438F78DBE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6" t="103" r="40310" b="-103"/>
          <a:stretch/>
        </p:blipFill>
        <p:spPr>
          <a:xfrm>
            <a:off x="10306228" y="538385"/>
            <a:ext cx="1693910" cy="55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10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EE9165F627524D9AD25B5C290D0F68" ma:contentTypeVersion="37" ma:contentTypeDescription="Create a new document." ma:contentTypeScope="" ma:versionID="e8dc0bdab998334605a40f8fbf2ef12a">
  <xsd:schema xmlns:xsd="http://www.w3.org/2001/XMLSchema" xmlns:xs="http://www.w3.org/2001/XMLSchema" xmlns:p="http://schemas.microsoft.com/office/2006/metadata/properties" xmlns:ns2="1a8db3f0-1877-4e3f-970d-2c9e78d8ad27" xmlns:ns3="b763e0ac-843f-445d-8e2b-52a450ff7a69" targetNamespace="http://schemas.microsoft.com/office/2006/metadata/properties" ma:root="true" ma:fieldsID="777aa69fdc4b4e22f01e55be6302b13a" ns2:_="" ns3:_="">
    <xsd:import namespace="1a8db3f0-1877-4e3f-970d-2c9e78d8ad27"/>
    <xsd:import namespace="b763e0ac-843f-445d-8e2b-52a450ff7a69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and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b3f0-1877-4e3f-970d-2c9e78d8ad27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e5457dba-0dee-46c9-adf1-fdf8bb24b5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andtime" ma:index="43" nillable="true" ma:displayName="date and time" ma:format="DateTime" ma:internalName="dateand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3e0ac-843f-445d-8e2b-52a450ff7a69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cc31bf2a-24d9-420c-8617-e326724e9582}" ma:internalName="TaxCatchAll" ma:showField="CatchAllData" ma:web="b763e0ac-843f-445d-8e2b-52a450ff7a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1a8db3f0-1877-4e3f-970d-2c9e78d8ad27" xsi:nil="true"/>
    <Leaders xmlns="1a8db3f0-1877-4e3f-970d-2c9e78d8ad27">
      <UserInfo>
        <DisplayName/>
        <AccountId xsi:nil="true"/>
        <AccountType/>
      </UserInfo>
    </Leaders>
    <Templates xmlns="1a8db3f0-1877-4e3f-970d-2c9e78d8ad27" xsi:nil="true"/>
    <DefaultSectionNames xmlns="1a8db3f0-1877-4e3f-970d-2c9e78d8ad27" xsi:nil="true"/>
    <Invited_Members xmlns="1a8db3f0-1877-4e3f-970d-2c9e78d8ad27" xsi:nil="true"/>
    <FolderType xmlns="1a8db3f0-1877-4e3f-970d-2c9e78d8ad27" xsi:nil="true"/>
    <Owner xmlns="1a8db3f0-1877-4e3f-970d-2c9e78d8ad27">
      <UserInfo>
        <DisplayName/>
        <AccountId xsi:nil="true"/>
        <AccountType/>
      </UserInfo>
    </Owner>
    <Distribution_Groups xmlns="1a8db3f0-1877-4e3f-970d-2c9e78d8ad27" xsi:nil="true"/>
    <NotebookType xmlns="1a8db3f0-1877-4e3f-970d-2c9e78d8ad27" xsi:nil="true"/>
    <Math_Settings xmlns="1a8db3f0-1877-4e3f-970d-2c9e78d8ad27" xsi:nil="true"/>
    <LMS_Mappings xmlns="1a8db3f0-1877-4e3f-970d-2c9e78d8ad27" xsi:nil="true"/>
    <Invited_Leaders xmlns="1a8db3f0-1877-4e3f-970d-2c9e78d8ad27" xsi:nil="true"/>
    <Members xmlns="1a8db3f0-1877-4e3f-970d-2c9e78d8ad27">
      <UserInfo>
        <DisplayName/>
        <AccountId xsi:nil="true"/>
        <AccountType/>
      </UserInfo>
    </Members>
    <Member_Groups xmlns="1a8db3f0-1877-4e3f-970d-2c9e78d8ad27">
      <UserInfo>
        <DisplayName/>
        <AccountId xsi:nil="true"/>
        <AccountType/>
      </UserInfo>
    </Member_Groups>
    <Self_Registration_Enabled xmlns="1a8db3f0-1877-4e3f-970d-2c9e78d8ad27" xsi:nil="true"/>
    <AppVersion xmlns="1a8db3f0-1877-4e3f-970d-2c9e78d8ad27" xsi:nil="true"/>
    <Has_Leaders_Only_SectionGroup xmlns="1a8db3f0-1877-4e3f-970d-2c9e78d8ad27" xsi:nil="true"/>
    <Is_Collaboration_Space_Locked xmlns="1a8db3f0-1877-4e3f-970d-2c9e78d8ad27" xsi:nil="true"/>
    <TeamsChannelId xmlns="1a8db3f0-1877-4e3f-970d-2c9e78d8ad27" xsi:nil="true"/>
    <IsNotebookLocked xmlns="1a8db3f0-1877-4e3f-970d-2c9e78d8ad27" xsi:nil="true"/>
    <TaxCatchAll xmlns="b763e0ac-843f-445d-8e2b-52a450ff7a69" xsi:nil="true"/>
    <lcf76f155ced4ddcb4097134ff3c332f xmlns="1a8db3f0-1877-4e3f-970d-2c9e78d8ad27">
      <Terms xmlns="http://schemas.microsoft.com/office/infopath/2007/PartnerControls"/>
    </lcf76f155ced4ddcb4097134ff3c332f>
    <dateandtime xmlns="1a8db3f0-1877-4e3f-970d-2c9e78d8ad27" xsi:nil="true"/>
  </documentManagement>
</p:properties>
</file>

<file path=customXml/itemProps1.xml><?xml version="1.0" encoding="utf-8"?>
<ds:datastoreItem xmlns:ds="http://schemas.openxmlformats.org/officeDocument/2006/customXml" ds:itemID="{F4D46652-328C-498C-8FE5-7887F84EBC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b3f0-1877-4e3f-970d-2c9e78d8ad27"/>
    <ds:schemaRef ds:uri="b763e0ac-843f-445d-8e2b-52a450ff7a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5C256F-17F3-4A8E-96CC-547FFA652E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0FFE05-43F2-4980-924D-DDBF9231EB2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1a8db3f0-1877-4e3f-970d-2c9e78d8ad2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763e0ac-843f-445d-8e2b-52a450ff7a6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406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Schoolbook</vt:lpstr>
      <vt:lpstr>Freestyle Script</vt:lpstr>
      <vt:lpstr>Office Theme</vt:lpstr>
      <vt:lpstr>Walt Disney Elementary School</vt:lpstr>
      <vt:lpstr>Topics of Discussion</vt:lpstr>
      <vt:lpstr>District Goals 2022-23</vt:lpstr>
      <vt:lpstr>Building Goals 2022-23</vt:lpstr>
      <vt:lpstr>Family and Community Engagement</vt:lpstr>
      <vt:lpstr>PowerPoint Presentation</vt:lpstr>
      <vt:lpstr>DEI and Restorative Practices</vt:lpstr>
      <vt:lpstr>PowerPoint Presentation</vt:lpstr>
      <vt:lpstr>Access to Rigorous Instruction</vt:lpstr>
      <vt:lpstr>Walt Disney Elementary School</vt:lpstr>
    </vt:vector>
  </TitlesOfParts>
  <Company>Monroe 2-Orleans BOCES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Iva Petrosino</dc:creator>
  <cp:lastModifiedBy>Iva Petrosino</cp:lastModifiedBy>
  <cp:revision>12</cp:revision>
  <dcterms:created xsi:type="dcterms:W3CDTF">2019-07-25T15:17:32Z</dcterms:created>
  <dcterms:modified xsi:type="dcterms:W3CDTF">2022-12-06T16:30:37Z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0x010100F9EE9165F627524D9AD25B5C290D0F68</vt:lpwstr>
  </property>
</Properties>
</file>